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88" r:id="rId6"/>
    <p:sldId id="290" r:id="rId7"/>
    <p:sldId id="291" r:id="rId8"/>
    <p:sldId id="289" r:id="rId9"/>
    <p:sldId id="292" r:id="rId10"/>
    <p:sldId id="264" r:id="rId11"/>
    <p:sldId id="283" r:id="rId12"/>
    <p:sldId id="300" r:id="rId13"/>
    <p:sldId id="263" r:id="rId14"/>
    <p:sldId id="284" r:id="rId15"/>
    <p:sldId id="262" r:id="rId16"/>
    <p:sldId id="293" r:id="rId17"/>
    <p:sldId id="294" r:id="rId18"/>
    <p:sldId id="295" r:id="rId19"/>
    <p:sldId id="296" r:id="rId20"/>
    <p:sldId id="301" r:id="rId21"/>
    <p:sldId id="297" r:id="rId22"/>
    <p:sldId id="298" r:id="rId23"/>
    <p:sldId id="299" r:id="rId24"/>
    <p:sldId id="303" r:id="rId25"/>
    <p:sldId id="302" r:id="rId26"/>
    <p:sldId id="304" r:id="rId27"/>
    <p:sldId id="305" r:id="rId28"/>
    <p:sldId id="306" r:id="rId29"/>
    <p:sldId id="307" r:id="rId30"/>
    <p:sldId id="308" r:id="rId31"/>
    <p:sldId id="309" r:id="rId32"/>
    <p:sldId id="27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348" autoAdjust="0"/>
  </p:normalViewPr>
  <p:slideViewPr>
    <p:cSldViewPr snapToGrid="0">
      <p:cViewPr varScale="1">
        <p:scale>
          <a:sx n="90" d="100"/>
          <a:sy n="90" d="100"/>
        </p:scale>
        <p:origin x="576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4D898-127B-4D07-A824-AA69E65FCF07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B9307-4EF7-4896-91F8-E8A1F40682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335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6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141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1374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342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2394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265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93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031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507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61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11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093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3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94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79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70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3B8C4-CA99-4693-9EAA-963D39A66C75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2CBD37-8E4C-4A62-901F-42C9E21F81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64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4A6FD-DEB9-4E74-9628-4121E3E4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042" y="703384"/>
            <a:ext cx="9237785" cy="3882684"/>
          </a:xfrm>
        </p:spPr>
        <p:txBody>
          <a:bodyPr>
            <a:normAutofit/>
          </a:bodyPr>
          <a:lstStyle/>
          <a:p>
            <a:r>
              <a:rPr lang="ru-RU" sz="6700" dirty="0">
                <a:solidFill>
                  <a:schemeClr val="accent5">
                    <a:lumMod val="75000"/>
                  </a:schemeClr>
                </a:solidFill>
              </a:rPr>
              <a:t>Сенсорная интеграция: </a:t>
            </a:r>
            <a:br>
              <a:rPr lang="ru-RU" sz="49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Эффективный подход в работе с трудностями поведения</a:t>
            </a:r>
            <a:endParaRPr lang="ru-RU" sz="49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CEA1BC-8EF3-4640-A834-AC8CF0719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9976" y="5055736"/>
            <a:ext cx="3831101" cy="108016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детский </a:t>
            </a:r>
            <a:r>
              <a:rPr lang="ru-RU" sz="2400" dirty="0" err="1">
                <a:solidFill>
                  <a:srgbClr val="FF0000"/>
                </a:solidFill>
              </a:rPr>
              <a:t>нейропсихолог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ЭРГОТЕРАПЕВТ</a:t>
            </a:r>
          </a:p>
        </p:txBody>
      </p:sp>
    </p:spTree>
    <p:extLst>
      <p:ext uri="{BB962C8B-B14F-4D97-AF65-F5344CB8AC3E}">
        <p14:creationId xmlns:p14="http://schemas.microsoft.com/office/powerpoint/2010/main" val="2959562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7F457DFA-CDFD-4669-A36C-C3853664CF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6" r="3048" b="1"/>
          <a:stretch/>
        </p:blipFill>
        <p:spPr>
          <a:xfrm>
            <a:off x="4269854" y="-1"/>
            <a:ext cx="7922146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EB56E-7465-4D0B-B619-A5BA5396E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600" y="822960"/>
            <a:ext cx="5472840" cy="63296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Тактильная система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первая система, которая начинает работать в утробе.</a:t>
            </a:r>
            <a:br>
              <a:rPr lang="ru-RU" dirty="0"/>
            </a:br>
            <a:r>
              <a:rPr lang="ru-RU" dirty="0"/>
              <a:t>Информация от рецепторов кожи:</a:t>
            </a:r>
            <a:br>
              <a:rPr lang="ru-RU" dirty="0"/>
            </a:br>
            <a:r>
              <a:rPr lang="ru-RU" dirty="0"/>
              <a:t>о </a:t>
            </a:r>
            <a:r>
              <a:rPr lang="ru-RU" dirty="0" err="1"/>
              <a:t>прикосновени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о давлении</a:t>
            </a:r>
            <a:br>
              <a:rPr lang="ru-RU" dirty="0"/>
            </a:br>
            <a:r>
              <a:rPr lang="ru-RU" dirty="0"/>
              <a:t>о вибрации</a:t>
            </a:r>
            <a:br>
              <a:rPr lang="ru-RU" dirty="0"/>
            </a:br>
            <a:r>
              <a:rPr lang="ru-RU" dirty="0"/>
              <a:t>о температуре</a:t>
            </a:r>
            <a:br>
              <a:rPr lang="ru-RU" dirty="0"/>
            </a:br>
            <a:r>
              <a:rPr lang="ru-RU" dirty="0"/>
              <a:t>о боли</a:t>
            </a:r>
            <a:br>
              <a:rPr lang="ru-RU" dirty="0"/>
            </a:br>
            <a:r>
              <a:rPr lang="ru-RU" dirty="0"/>
              <a:t>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885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71C2E-A52A-4B6F-B3D0-7ED78360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089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Гиперчувствительность: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9029EB-8D72-4EB7-A5D2-8312A5A41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653" y="1177779"/>
            <a:ext cx="6398715" cy="278462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 Narrow" pitchFamily="34" charset="0"/>
              </a:rPr>
              <a:t>Ребенок избегает прикосновений, брезглив, не переносит новую одежду, боится обрызгаться, избегает брать что-то новое в руки,  Ребенок испытывает страхи, связанные с телом (мыть голову, лицо, стричь ногти, снимать одежду через голову, ходить босиком).  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CF5EF46-BBEB-4C7E-B930-3BD588FB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34093" y="1625600"/>
            <a:ext cx="2853667" cy="301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19760" y="3749457"/>
            <a:ext cx="673608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  <a:t>Гипочувствительность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Arial Narrow" pitchFamily="34" charset="0"/>
            </a:endParaRPr>
          </a:p>
          <a:p>
            <a:pPr algn="just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 Narrow" pitchFamily="34" charset="0"/>
              </a:rPr>
              <a:t>Ребенок мало чувствителен к боли, обожает играть с песком, водой, глиной, крупами, обниматься, берет все в рот,   не обращает внимания на предмет, застрявший под одеждой, низкий уровень активности, может получить травмы, отсроченная реакция на боль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53973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E4D18-D66A-4665-8D3B-CA86AA161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370973" cy="754913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197CED-2209-4AEF-AFAD-025407DC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900225"/>
            <a:ext cx="10008387" cy="55750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ТС: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система, которая начинает работать внутриутробно.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большая сенсорная система.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чувствительны: губы, нос, язык и кончики пальцев.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Наименее чувствительны: спина, стопы, живот.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Рецепторы кожи находятся в разных слоях: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Эпидермис (легкие прикосновения)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Дерма (холод)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Гиподермис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(давление)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 от ТС (любой другой)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Дискриминантная функция первичное различений ощущений от рецепторов.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Защитная функция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FFF 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бей, борись, беги)</a:t>
            </a:r>
          </a:p>
        </p:txBody>
      </p:sp>
    </p:spTree>
    <p:extLst>
      <p:ext uri="{BB962C8B-B14F-4D97-AF65-F5344CB8AC3E}">
        <p14:creationId xmlns:p14="http://schemas.microsoft.com/office/powerpoint/2010/main" val="1388031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33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7" name="Рисунок 6" descr="Изображение выглядит как текст, карт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2044D6C-6897-4338-88AB-171D4C3BEE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" r="22219" b="6425"/>
          <a:stretch/>
        </p:blipFill>
        <p:spPr>
          <a:xfrm>
            <a:off x="2710661" y="11071"/>
            <a:ext cx="7922146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98E2C-C274-4013-B85E-44BDBD888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846" y="3535680"/>
            <a:ext cx="3605942" cy="23774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600" b="1" dirty="0" err="1">
                <a:solidFill>
                  <a:schemeClr val="accent4">
                    <a:lumMod val="50000"/>
                  </a:schemeClr>
                </a:solidFill>
              </a:rPr>
              <a:t>Вестибулярная</a:t>
            </a:r>
            <a:r>
              <a:rPr lang="en-US" sz="2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600" b="1" dirty="0">
                <a:solidFill>
                  <a:schemeClr val="accent4">
                    <a:lumMod val="50000"/>
                  </a:schemeClr>
                </a:solidFill>
              </a:rPr>
              <a:t>система</a:t>
            </a:r>
            <a:br>
              <a:rPr lang="ru-RU" sz="2600" dirty="0"/>
            </a:br>
            <a:r>
              <a:rPr lang="ru-RU" sz="2600" dirty="0"/>
              <a:t>используем всю жизнь, выключить нельзя, развивается до рождения, связана со всеми блоками мозга</a:t>
            </a:r>
            <a:br>
              <a:rPr lang="ru-RU" sz="2600" dirty="0"/>
            </a:b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Обеспечивает:</a:t>
            </a:r>
            <a:br>
              <a:rPr lang="ru-RU" sz="2600" dirty="0"/>
            </a:br>
            <a:r>
              <a:rPr lang="ru-RU" sz="2600" dirty="0"/>
              <a:t>информацией о движении</a:t>
            </a:r>
            <a:br>
              <a:rPr lang="ru-RU" sz="2600" dirty="0"/>
            </a:br>
            <a:r>
              <a:rPr lang="ru-RU" sz="2600" dirty="0"/>
              <a:t>о скорости движения, </a:t>
            </a:r>
            <a:br>
              <a:rPr lang="ru-RU" sz="2600" dirty="0"/>
            </a:br>
            <a:r>
              <a:rPr lang="ru-RU" sz="2600" dirty="0"/>
              <a:t>стабилизирует движение глаз</a:t>
            </a:r>
            <a:endParaRPr lang="en-US" sz="2600" dirty="0"/>
          </a:p>
        </p:txBody>
      </p:sp>
      <p:cxnSp>
        <p:nvCxnSpPr>
          <p:cNvPr id="51" name="Straight Connector 45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2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8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0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2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8816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445173-DE58-4BDD-B2F8-F240CDFD2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840" y="0"/>
            <a:ext cx="6226516" cy="250248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Гиперчувствительность</a:t>
            </a:r>
          </a:p>
          <a:p>
            <a:pPr algn="just">
              <a:buNone/>
            </a:pPr>
            <a:r>
              <a:rPr lang="ru-RU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боится потерять равновесие, избегает лазания, качания, кружения, скован в движениях, напряжен, не любит скользить по снегу и льду, его сильно укачивает, «морская болезнь»,боится отрывать ноги от земли, плавать, быстро двигаться, падает редко, очень осторожен, с трудом осваивает любые упражнения по показу,   боится закрывать глаза, ходить спиной вперед, есть проблемы с определением ведущей руки. </a:t>
            </a:r>
          </a:p>
          <a:p>
            <a:pPr algn="just">
              <a:buNone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Гипочувствительность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A7C62A5-845B-4A81-9E25-B6CCABF9F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079" y="730222"/>
            <a:ext cx="3175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761458" y="3841677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моторно</a:t>
            </a:r>
            <a:r>
              <a:rPr lang="ru-RU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неловок, часто падает, с трудом осваивает самокат, велосипед, обожает качели-карусели, кружится на одном месте, висит вниз головой, крутит головой, его не укачивает, при падении падает не группируясь, много синяков, царапин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320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A962A-DD95-4E84-B22D-29B6C0E1F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1733" y="101601"/>
            <a:ext cx="5396089" cy="659271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тивная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(лат. – свое собственное)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◆ Говорит нам о положении тела и его частей по отношению друг к другу, к 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людям или объектам.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◆ Определяет, сколько нужно приложить силы мышцам для действия и позволяет нам ранжировать движения.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◆ Определяет характер прикосновений и двигательный опыт.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◆ Обеспечивает неосознанное понимание тела. 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◆ Помогает создать схему/карту тела. Мы обращаемся к ней, когда нужно 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начало и конец движения.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◆ Повторяющееся использование карты тела влияет на моторное планирование – способность создавать, организовывать и совершать моторные акты.</a:t>
            </a:r>
            <a:endParaRPr lang="en-US" sz="18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Объект 9">
            <a:extLst>
              <a:ext uri="{FF2B5EF4-FFF2-40B4-BE49-F238E27FC236}">
                <a16:creationId xmlns:a16="http://schemas.microsoft.com/office/drawing/2014/main" id="{9F131E24-0333-4D14-82E7-F858E3F4A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51" y="1520653"/>
            <a:ext cx="3856774" cy="390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31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420509C-5463-44AA-ADD9-A93BB88AD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3511"/>
            <a:ext cx="8596667" cy="812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Мускульное чувство, которое проходит через систему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проприоцепции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тесно связано с тактильной и вестибулярной системами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7648304-BFAB-4624-BFE6-5A10B0444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6" y="1298222"/>
            <a:ext cx="4268787" cy="69991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/>
              <a:t>Рецепторы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E3CFA8-F921-44C4-BBF8-9EAFBB1FD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1998133"/>
            <a:ext cx="4185623" cy="404322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мышцах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сухожилиях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связках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суставных капсулах (защитное покрытие сухожилий)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соединительных тканях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коже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механорецепторы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реагируют на растяжение)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C0A46E8-5268-4360-813B-76F8321CD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2" y="1298222"/>
            <a:ext cx="4185617" cy="69991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/>
              <a:t>Проприоцептивные ощущения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AEEA8673-AC63-4764-ACDE-5B69E7509C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8384" y="1998133"/>
            <a:ext cx="4890994" cy="4859867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Определенные типы проприоцептивных ощущений помогают мозгу регулировать уровень активности.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успокаивающий или активизирующий эффект нервной системе.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снизить гиперчувствительные реакции на другие ощущения.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спокойствия и организованности, которое обеспечивается работой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может продолжаться несколько часов</a:t>
            </a:r>
          </a:p>
        </p:txBody>
      </p:sp>
    </p:spTree>
    <p:extLst>
      <p:ext uri="{BB962C8B-B14F-4D97-AF65-F5344CB8AC3E}">
        <p14:creationId xmlns:p14="http://schemas.microsoft.com/office/powerpoint/2010/main" val="3387232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5A47822-03DE-4F75-97AA-609D05DF5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245" y="118534"/>
            <a:ext cx="8596668" cy="108937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Признаки поиска сенсорных переживаний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ТИГРА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65AD288B-AE22-45E1-960B-E7C097008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646" y="1343378"/>
            <a:ext cx="11492088" cy="512515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стремится к возможности попрыгать, столкнуться с чем-то, свалиться/ навалиться на предметы.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Стучит ногами по полу или по стулу, когда сидит, топает ногами во время ходьбы.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Кусает/сосёт пальцы и/или часто хрустит суставами пальцев.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плотно завёртываться во много одеял или в тяжёлое одеяло, особенно при отходе ко сну.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Предпочитает одежду (а также ремни, капюшоны и шнурки) как можно более тесную.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ощущение хлюпанья, расплющивания и стремится к нему.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грубоватые объятия, любит кучу-малу, борьбу. Часто ударяет, толкает других детей, наваливается на них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 стучит игрушками и другими объектами, любит пихать, тащить, волочить объекты.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намеренно падает на пол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 часами прыгать на батуте, любит прыгать с мебели и с других высоких объектов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Скрипит зубами в дневное время, жуёт ручки, соломинки, рукава рубашки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◆</a:t>
            </a:r>
          </a:p>
        </p:txBody>
      </p:sp>
    </p:spTree>
    <p:extLst>
      <p:ext uri="{BB962C8B-B14F-4D97-AF65-F5344CB8AC3E}">
        <p14:creationId xmlns:p14="http://schemas.microsoft.com/office/powerpoint/2010/main" val="2392070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D54592-220A-480A-8701-1955A4EE1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77334" y="101600"/>
            <a:ext cx="8952088" cy="9031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9CF40E-ECD4-4BBF-8451-B29359D84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609600"/>
            <a:ext cx="4184035" cy="585893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проприоцептивных активностей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Оказывают успокаивающий и организующий эффект на нервную систему.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Редко бывают чрезмерными или перегружающими.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предотвратить реакции дискомфорта на ощущения.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важной частью сенсорной диеты.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24843BC-8CC5-46EA-BEA6-87BDA187D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73509" y="609600"/>
            <a:ext cx="4752623" cy="566882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проприоцептивных активностей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Пилатес, тренировки по растяжке, йога.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 тяжестей.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Прыжки.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Борьба, куча-мала.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Лазание по лестницам, горкам.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Толкание, перетягивание каната.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мячом.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Полосы препятствий.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572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B63BA-3DBC-4B37-B03D-0C54B592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3511"/>
            <a:ext cx="8596668" cy="76764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Визуальная система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5E3D14B-047D-4D64-89ED-CC2497AAE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8222"/>
            <a:ext cx="8229599" cy="515902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функциональная система анатомических образований, которая специализируется на восприятии световых раздражений и формировании зрительных ощущений.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Вестибулярные, проприоцептивные и зрительные данные интегрируются, образуя «карту», которую мозг потом использует для управления движением тела в пространстве.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  уделяется мышцам шеи, так как полученные от них ощущения вносят огромный вклад в зрительную перцепцию. Не получая точной информации от тела, нередко страдает и зрительная перцепция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Визуально-моторные навыки – это движения, основанные на различении 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визуальной информации: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◆ Координация глаз-рука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◆ Координация глаз-нога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◆ Координация глаз-ухо</a:t>
            </a: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6B6581-62C5-44DE-811B-9D4CC6BDF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384" y="2114861"/>
            <a:ext cx="3470616" cy="474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365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955A4-0FF0-4B35-BD1F-A257A8962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802" y="209852"/>
            <a:ext cx="3893439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такое</a:t>
            </a:r>
            <a:r>
              <a:rPr lang="en-US" dirty="0"/>
              <a:t> </a:t>
            </a:r>
            <a:r>
              <a:rPr lang="en-US" dirty="0" err="1"/>
              <a:t>сенсорная</a:t>
            </a:r>
            <a:r>
              <a:rPr lang="en-US" dirty="0"/>
              <a:t> </a:t>
            </a:r>
            <a:r>
              <a:rPr lang="en-US" dirty="0" err="1"/>
              <a:t>интеграция</a:t>
            </a:r>
            <a:r>
              <a:rPr lang="en-US" dirty="0"/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375ED-B156-4728-A6EE-392A38CD8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563" y="4050833"/>
            <a:ext cx="3893439" cy="161532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r">
              <a:buNone/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1.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Теория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и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метод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работы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разработанные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Джин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Айрис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(США, 1920-1988)</a:t>
            </a:r>
          </a:p>
        </p:txBody>
      </p:sp>
      <p:pic>
        <p:nvPicPr>
          <p:cNvPr id="5" name="Рисунок 4" descr="Изображение выглядит как человек, фотография, внутренний, женщи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0AD7283-625F-42E3-AB56-8E003854C0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3" r="-3" b="25271"/>
          <a:stretch/>
        </p:blipFill>
        <p:spPr>
          <a:xfrm>
            <a:off x="332680" y="-1"/>
            <a:ext cx="5062280" cy="3429000"/>
          </a:xfrm>
          <a:custGeom>
            <a:avLst/>
            <a:gdLst>
              <a:gd name="connsiteX0" fmla="*/ 509916 w 5062280"/>
              <a:gd name="connsiteY0" fmla="*/ 0 h 3429000"/>
              <a:gd name="connsiteX1" fmla="*/ 5062280 w 5062280"/>
              <a:gd name="connsiteY1" fmla="*/ 0 h 3429000"/>
              <a:gd name="connsiteX2" fmla="*/ 5062280 w 5062280"/>
              <a:gd name="connsiteY2" fmla="*/ 21851 h 3429000"/>
              <a:gd name="connsiteX3" fmla="*/ 4549416 w 5062280"/>
              <a:gd name="connsiteY3" fmla="*/ 3429000 h 3429000"/>
              <a:gd name="connsiteX4" fmla="*/ 0 w 5062280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7" name="Рисунок 6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05837F12-ED8E-4686-91DD-5644D4ADD7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" r="-2" b="-2"/>
          <a:stretch/>
        </p:blipFill>
        <p:spPr>
          <a:xfrm>
            <a:off x="20" y="3428999"/>
            <a:ext cx="4882076" cy="3429001"/>
          </a:xfrm>
          <a:custGeom>
            <a:avLst/>
            <a:gdLst>
              <a:gd name="connsiteX0" fmla="*/ 332680 w 4882096"/>
              <a:gd name="connsiteY0" fmla="*/ 0 h 3429001"/>
              <a:gd name="connsiteX1" fmla="*/ 4882096 w 4882096"/>
              <a:gd name="connsiteY1" fmla="*/ 0 h 3429001"/>
              <a:gd name="connsiteX2" fmla="*/ 4365943 w 4882096"/>
              <a:gd name="connsiteY2" fmla="*/ 3429001 h 3429001"/>
              <a:gd name="connsiteX3" fmla="*/ 0 w 4882096"/>
              <a:gd name="connsiteY3" fmla="*/ 3429001 h 3429001"/>
              <a:gd name="connsiteX4" fmla="*/ 0 w 4882096"/>
              <a:gd name="connsiteY4" fmla="*/ 2237155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266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EB161-A901-4314-BF61-8D544D426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rgbClr val="C00000"/>
                </a:solidFill>
              </a:rPr>
              <a:t>Книга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FEC5FB-4543-4E39-8C7C-B01ED61EA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err="1"/>
              <a:t>Хигасида</a:t>
            </a:r>
            <a:r>
              <a:rPr lang="ru-RU" sz="4000" dirty="0"/>
              <a:t> </a:t>
            </a:r>
            <a:r>
              <a:rPr lang="ru-RU" sz="4000" dirty="0" err="1"/>
              <a:t>Наоки</a:t>
            </a:r>
            <a:r>
              <a:rPr lang="ru-RU" sz="4000" dirty="0"/>
              <a:t>, Митчелл Дэвид «Почему я прыгаю»</a:t>
            </a:r>
          </a:p>
        </p:txBody>
      </p:sp>
    </p:spTree>
    <p:extLst>
      <p:ext uri="{BB962C8B-B14F-4D97-AF65-F5344CB8AC3E}">
        <p14:creationId xmlns:p14="http://schemas.microsoft.com/office/powerpoint/2010/main" val="3849887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0826B4-0A3A-457D-A976-CE7167050F6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err="1">
                <a:solidFill>
                  <a:srgbClr val="C00000"/>
                </a:solidFill>
              </a:rPr>
              <a:t>Гиперсенситивности</a:t>
            </a:r>
            <a:r>
              <a:rPr lang="ru-RU" dirty="0">
                <a:solidFill>
                  <a:srgbClr val="C00000"/>
                </a:solidFill>
              </a:rPr>
              <a:t> к визуальному сигналу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492051D-EF74-4874-B7F1-5AE75E0DD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чувствителен к яркому свету: щурится, закрывает глаза, плачет.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Яркий свет вызывает головную боль.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трудом фокусирует взгляд на задании/занятии на протяжении соответствующего периода времени.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 отвлекается на другие визуальные стимулы в помещении, например, движущиеся предметы, картины на стенах, игрушки, окна, двери и т. д.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чувствует себя как в слишком ярко освещённом помещении, так и при приглушённом свете.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Трёт глаза: глаза слезятся, после чтения и просмотра телевизора болит голова.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Избегает смотреть в глаза, любит играть в темноте</a:t>
            </a:r>
          </a:p>
        </p:txBody>
      </p:sp>
    </p:spTree>
    <p:extLst>
      <p:ext uri="{BB962C8B-B14F-4D97-AF65-F5344CB8AC3E}">
        <p14:creationId xmlns:p14="http://schemas.microsoft.com/office/powerpoint/2010/main" val="3713432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7D6341-248C-4D6B-B485-AB3BD996C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379" y="349956"/>
            <a:ext cx="8596668" cy="6660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C00000"/>
                </a:solidFill>
              </a:rPr>
              <a:t>Гипосенситивность</a:t>
            </a:r>
            <a:r>
              <a:rPr lang="ru-RU" dirty="0">
                <a:solidFill>
                  <a:srgbClr val="C00000"/>
                </a:solidFill>
              </a:rPr>
              <a:t> к визуальному сигналу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9D2ADE-1D80-4A03-8D25-CE7EC906A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754" y="908754"/>
            <a:ext cx="11311467" cy="5582356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имеет сложности с различением букв, похожих по написанию, фигур (например, квадрат и прямоугольник).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воспринимает целое, большую картину, концентрируясь на деталях или узорах в картине.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находит нужный предмет среди других предметов: нужную бумагу на столе, одежду в ящике, игрушку в коробке с другими игрушками, нужную вещь на полке в магазине.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теряет нужное место, когда переписывает текст из книги или с доски.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 управлять движением глаз для слежения за движущимся предметом.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с различением цветов, форм и размеров.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Пишет или читает слова задом наперёд после окончания первого класса.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Жалуется на двоение в глазах. Легко устаёт от школьных заданий.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находит отличия в картинках, словах, символах, предметах.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письме плохо справляется с равномерностью в размере букв и промежутков между словами и цифрами.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в составлении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копировании форм и/или вырезании/обведении готовой формы.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тенденцию писать строчку с отклонением вверх или вниз по странице. Путает лево и право.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сложности с пространственными отношениями, натыкается на объекты/людей, спотыкается о бордюры, ступеньки.</a:t>
            </a:r>
          </a:p>
        </p:txBody>
      </p:sp>
    </p:spTree>
    <p:extLst>
      <p:ext uri="{BB962C8B-B14F-4D97-AF65-F5344CB8AC3E}">
        <p14:creationId xmlns:p14="http://schemas.microsoft.com/office/powerpoint/2010/main" val="2650624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8D01AB-8826-46CC-A2EF-394303AB0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27378"/>
            <a:ext cx="8596668" cy="74506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Аудиальная система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6E31EF-B3E1-466A-A835-4B290EEA2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2445"/>
            <a:ext cx="10125345" cy="5785555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Аудиальная система – это совокупность анатомических образований, обеспечивающих восприятие звуковых колебаний и формирование слуховых ощущений.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Слуховая система работает в тесном взаимодействии с вестибулярной, когда обрабатывают звуковые и двигательные ощущения. Эти ощущения тесно связаны между собой, так как начинают обрабатываться волосковыми клетками рецепторов уха.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проверить базовые нарушения.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Аудиолог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CAPD затрагивает около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5-7% детей школьного возраста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Эти дети не могут обрабатывать информацию, которую слышат, таким же образом, как это делают другие, потому что их уши и мозг полностью не взаимодействуют. Основная проблема, которую имеют дети с CAPD, это трудности понимания любого речевого сигнала, воспроизводимого в условиях, отличных от оптимальных</a:t>
            </a:r>
          </a:p>
        </p:txBody>
      </p:sp>
    </p:spTree>
    <p:extLst>
      <p:ext uri="{BB962C8B-B14F-4D97-AF65-F5344CB8AC3E}">
        <p14:creationId xmlns:p14="http://schemas.microsoft.com/office/powerpoint/2010/main" val="3470833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21AD27-E94C-43A7-8754-D9001B08A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820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ФУНКЦИИ: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BBE044-BDA2-489A-A621-D865829C4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07805"/>
            <a:ext cx="9444861" cy="52631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Защитная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Дискриминационная: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вместе со способностью ребёнка двигаться, ощупывать предметы, прикасаться к ним и получать мультисенсорный опыт.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Помогает детализировать звуковое восприятие уточнением ЧТО? и ГДЕ?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Отслеживание: способность следить за звуком (комара, самолёта, шагов и т. д.)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Слуховая память. Слуховое различение: способность распознавать сходства и различия в звуках и словах (звук блендера или пылесоса)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Слуховое упорядочивание: способность к упорядочиванию услышанного и  повторению в определённой последовательности (счёт, алфавит и т. д.)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Слуховое восприятие фигуры/фона: способность находить различия между главенствующими и второстепенными звуками (слышать главную мысль).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Ассоциация: способность соотносить новые звуки с хорошо знакомыми, а также соотносить зрительный образ с соответствующим звуком.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Слуховое внимание: способность поддерживать достаточное внимание, которое необходимо для удержания всех навыков слухового восприятия.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737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538CCAD-4E30-4A78-882A-3D7B5E291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4184035" cy="64504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расстройства сенсорной модуляции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8F990C6-7B71-489B-AE86-CF99C22EC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254642"/>
            <a:ext cx="4184035" cy="541197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сложно различить похожие по звучанию слова.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 фильтровать посторонние звуковые сигналы при общении с одним 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Раздражают громкие, внезапные, металлические и очень высокие звуки.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сконцентрировать внимание на читаемом или воспринимаемом на слух тексте, понимать и запоминать его.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часто просит повторить указания и может быть способен выполнить лишь инструкцию, содержащую не более двух шагов.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Прежде, чем ответить на вопрос, смотрит на других в надежде на одобрение.</a:t>
            </a: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8E5A94-E1CA-494A-B6FF-0F16EF78F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1371600"/>
            <a:ext cx="4862104" cy="5411971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не может определить, где находится источник  звука.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сложности с идентификацией человека по голосу.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Испытывает трудности с формулировкой идей (письменно и устно).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говорит не в свою очередь и не в тему.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его не понимают, испытывает сложности с перед формулировкой и впадает во фрустрацию, сердится и отказывается от этой задачи.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сложности с чтением, особенно вслух (может одновременно страдать дислексией).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проблемы с артикуляцией и внятностью речи.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речи часто улучшается после интенсивного движения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D04310-CE07-4AF1-8B1C-63A23F8D2864}"/>
              </a:ext>
            </a:extLst>
          </p:cNvPr>
          <p:cNvSpPr txBox="1"/>
          <p:nvPr/>
        </p:nvSpPr>
        <p:spPr>
          <a:xfrm>
            <a:off x="5089969" y="609600"/>
            <a:ext cx="41840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дскриминационных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моторных расстройств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1979047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7180C-EC52-422D-8DC9-44686AA96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Система обоняния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67771B8-ADA4-4FB6-8702-FB2F9A5E6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0967"/>
            <a:ext cx="8596668" cy="5039833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букет фиалок на рояле мешает певцу брать высокие ноты?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натирая ступни чесноком, во рту чувствуем вкус чеснока?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ментоловая резинка вызывает температурное ощущение холода?</a:t>
            </a:r>
          </a:p>
          <a:p>
            <a:pPr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Обонятельная сенсорная система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система, обеспечивающая восприятие химических летучих раздражений и формирование обонятельных ощущений.</a:t>
            </a:r>
          </a:p>
          <a:p>
            <a:pPr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одним свойством обонятельного анализатора является его тесная связь с центрами слуховой и вкусовой сенсорных  систем.</a:t>
            </a:r>
          </a:p>
          <a:p>
            <a:pPr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Органом обоняния является нос с обонятельными рецепторами, количество которых достигает 10 млн. Расположены хеморецепторы в слизистой оболочке верхних носовых ходов и осуществляют обонятельную хеморецепцию. </a:t>
            </a:r>
          </a:p>
          <a:p>
            <a:pPr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обонятельных рецепторов с возрастом уменьшается, дети обычно различают больше запахов, чем взрослые.</a:t>
            </a:r>
          </a:p>
        </p:txBody>
      </p:sp>
    </p:spTree>
    <p:extLst>
      <p:ext uri="{BB962C8B-B14F-4D97-AF65-F5344CB8AC3E}">
        <p14:creationId xmlns:p14="http://schemas.microsoft.com/office/powerpoint/2010/main" val="9295995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B993FE-F71B-4935-ADFC-18D88FEB9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4419"/>
            <a:ext cx="8596668" cy="65567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Система вкуса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84BE75-B945-475D-AF18-EDFC14B35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114097"/>
            <a:ext cx="9696377" cy="543384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Вкусовая сенсорная система – это функциональная система, которая воспринимает химические раздражения и формирует вкусовые ощущения.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вкуса обусловлено вкусовыми почками, которых имеется около 2 тысяч.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Раздражителем для них являются химические вещества, растворённые в слюне. Расположены вкусовые рецепторы на поверхности щек, на языке, внутренней поверхности щек и небе.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7" name="Picture 3" descr="C:\Users\XXX\Downloads\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6342" y="3520967"/>
            <a:ext cx="4272453" cy="3204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6028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Классификация нарушений процесса обработки сенсорной информации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Расстройство сенсорной модуляции: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сенсорная повышенная чувствительность 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сенсорная пониженная чувствительность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поиск сенсорных ощущений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Сенсорно-дискриминационные расстройства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Сенсорные моторные расстройства: </a:t>
            </a:r>
          </a:p>
          <a:p>
            <a:pPr>
              <a:buNone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постуральные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нарушения </a:t>
            </a:r>
          </a:p>
          <a:p>
            <a:pPr>
              <a:buNone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диспраксис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605437" y="580129"/>
            <a:ext cx="792126" cy="13467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4285" y="180753"/>
            <a:ext cx="4185623" cy="93343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гиперсенситивности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запаха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75745" y="1207861"/>
            <a:ext cx="5289120" cy="5394959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отрицательно реагирует на запахи, которые не беспокоят большинство других людьми или даже не замечаются ими. 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Сообщает людям (или говорит об этом с другими), как неприятно или странно они пахнут. 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Отказывается есть какие-то продукты из-за их запаха. 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Запахи уборной, пота вызывают сильную негативную реакцию или даже тошноту.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Запах духов и одеколона вызывает раздражение, возможно, сильное.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Раздражают бытовые и кухонные запахи. 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отказаться от игры в чьём-то доме из-за запаха. 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Запах является ведущим критерием для определения того, нравится или не нравится конкретный человек или конкретное место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 rot="10800000" flipV="1">
            <a:off x="5964865" y="487680"/>
            <a:ext cx="3652036" cy="62650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гипосенситивности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запахам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6096000" y="1371600"/>
            <a:ext cx="4494028" cy="5231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имеет сложности с различением неприятных запахов.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съесть или выпить что-то ядовитое, потому что не чувствует отвратительного запаха.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определить запахи специальных «нюхательных» наклеек.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замечает запахи, на которые жалуются окружающие.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замечает или игнорирует неприятные запахи.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обнюхивает новые предметы, людей, места.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Нюхание предмета – один из способов взаимодействия с ними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0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1C0178-2A0C-4D80-B380-CDD25C876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369" y="-132080"/>
            <a:ext cx="8188512" cy="792480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en-US" sz="2000" dirty="0" err="1"/>
              <a:t>Публикации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русском</a:t>
            </a:r>
            <a:r>
              <a:rPr lang="en-US" sz="2000" dirty="0"/>
              <a:t> </a:t>
            </a:r>
            <a:r>
              <a:rPr lang="en-US" sz="2000" dirty="0" err="1"/>
              <a:t>языке</a:t>
            </a:r>
            <a:br>
              <a:rPr lang="ru-RU" sz="2000" dirty="0"/>
            </a:br>
            <a:endParaRPr lang="en-US" sz="2000" dirty="0"/>
          </a:p>
        </p:txBody>
      </p:sp>
      <p:pic>
        <p:nvPicPr>
          <p:cNvPr id="44" name="Объект 8" descr="Изображение выглядит как человек, внеш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E6024B6-C809-4601-99D8-D5790E68C1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802"/>
          <a:stretch/>
        </p:blipFill>
        <p:spPr>
          <a:xfrm>
            <a:off x="985965" y="611339"/>
            <a:ext cx="2608783" cy="36388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E98FD1-ACB7-4C60-9253-6857258637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3" r="-1" b="-1"/>
          <a:stretch/>
        </p:blipFill>
        <p:spPr>
          <a:xfrm>
            <a:off x="3821882" y="611351"/>
            <a:ext cx="2608783" cy="3638854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7497E0B0-41F3-4893-94A0-C87C6E2C26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684" y="1507922"/>
            <a:ext cx="3876020" cy="274228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44335" y="4636254"/>
            <a:ext cx="108542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1997 - </a:t>
            </a:r>
            <a:r>
              <a:rPr lang="ru-RU" dirty="0" err="1"/>
              <a:t>Данн</a:t>
            </a:r>
            <a:r>
              <a:rPr lang="ru-RU" dirty="0"/>
              <a:t> принцип регистрации импульсов (тип ответов –</a:t>
            </a:r>
            <a:r>
              <a:rPr lang="ru-RU" dirty="0" err="1"/>
              <a:t>пассивный-активный</a:t>
            </a:r>
            <a:r>
              <a:rPr lang="ru-RU" dirty="0"/>
              <a:t>; низкий высокий).</a:t>
            </a:r>
          </a:p>
          <a:p>
            <a:r>
              <a:rPr lang="ru-RU" dirty="0"/>
              <a:t>1998 – </a:t>
            </a:r>
            <a:r>
              <a:rPr lang="ru-RU" dirty="0" err="1"/>
              <a:t>Маллингон</a:t>
            </a:r>
            <a:r>
              <a:rPr lang="ru-RU" dirty="0"/>
              <a:t> добавила визуальные, зрительные и слуховые системы</a:t>
            </a:r>
          </a:p>
          <a:p>
            <a:r>
              <a:rPr lang="ru-RU" dirty="0"/>
              <a:t>2007 - Люси Миллер</a:t>
            </a:r>
          </a:p>
        </p:txBody>
      </p:sp>
    </p:spTree>
    <p:extLst>
      <p:ext uri="{BB962C8B-B14F-4D97-AF65-F5344CB8AC3E}">
        <p14:creationId xmlns:p14="http://schemas.microsoft.com/office/powerpoint/2010/main" val="3411806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9274002" y="563881"/>
            <a:ext cx="126445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867" y="528506"/>
            <a:ext cx="4185623" cy="57626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гиперсенситивности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оральному сигналу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1527" y="1163002"/>
            <a:ext cx="4512943" cy="5434831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капризен в еде, часто имеет крайние предпочтения. Например, употребляет очень ограниченный набор продуктов, отказывается пробовать новую еду в ресторане или есть в гостях.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есть только мягкую или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пюреобразную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еду после 2-х лет.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давиться едой плотной консистенции.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сложности с сосанием, жеванием и глотанием; может давиться или испытывать страх подавиться.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Чрезвычайно боится идти к стоматологу и проделывать любые манипуляции с зубами.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есть только горячее или только холодное.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любит зубную пасту и жидкости для полоскания рта, выражает недовольство при пользовании ими.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Избегает маринованной, острой, сладкой, кислой и солёной пищи; предпочитает пресную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77481" y="586740"/>
            <a:ext cx="4185618" cy="57626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гипосенситивности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оральному сигналу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8780" y="1165860"/>
            <a:ext cx="4699591" cy="5692139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может лизать, пробовать на вкус, жевать несъедобные объекты.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Предпочитает пищу с интенсивным вкусом и запахом: очень острую, сладкую, солёную.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них продолжается избыточное слюноотделение по прошествии возраста прорезывания зубов.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жуёт волосы, рубашку, пальцы.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кладёт объекты в рот по прошествии раннего возраста.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Реагирует так, как если бы вся еда имела один вкус.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добавлять чрезмерное количество специй и маринадов в пищу.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крутить во рту зубную щётку и даже ходить к дантисту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537141" y="502920"/>
            <a:ext cx="45719" cy="13360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723054" y="868681"/>
            <a:ext cx="8596668" cy="5241262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вкуса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Сладкий вкус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успокаивает: - конфеты и жевательные резинки без сахара - сосательные конфеты на палочке без сахара - фрукты и сухофрукты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Кислый вкус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мобилизует: - кислые конфеты, мороженое - кислые фрукты, смузи - лимонад, сок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Острый, горький вкус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стимулирует: - острые соусы, чили - корица - горький шоколад, какао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Солёный вкус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успокаивает: - солёные огурцы - оливки - солёные орешки, чипсы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F2519-E828-4058-B460-E51C5D4689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188619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BB722-B098-4AE4-B8EB-FB0A15A6C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7" cy="1320800"/>
          </a:xfrm>
        </p:spPr>
        <p:txBody>
          <a:bodyPr>
            <a:normAutofit/>
          </a:bodyPr>
          <a:lstStyle/>
          <a:p>
            <a:r>
              <a:rPr lang="ru-RU" dirty="0"/>
              <a:t>Что такое сенсорная интеграция?</a:t>
            </a:r>
          </a:p>
        </p:txBody>
      </p:sp>
      <p:pic>
        <p:nvPicPr>
          <p:cNvPr id="11" name="Рисунок 10" descr="Изображение выглядит как человек, чистка щеткой, зубы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F6A4F593-C702-450D-97B9-F4C923427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0" r="35610" b="1"/>
          <a:stretch/>
        </p:blipFill>
        <p:spPr>
          <a:xfrm>
            <a:off x="634994" y="2158073"/>
            <a:ext cx="2616049" cy="3882362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внутренний, сидит, человек, малыш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FD9BF4E-5538-460B-9CF4-142FEF8E17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" r="6" b="29470"/>
          <a:stretch/>
        </p:blipFill>
        <p:spPr>
          <a:xfrm>
            <a:off x="3479643" y="2159331"/>
            <a:ext cx="2616049" cy="1825623"/>
          </a:xfrm>
          <a:prstGeom prst="rect">
            <a:avLst/>
          </a:prstGeom>
        </p:spPr>
      </p:pic>
      <p:sp>
        <p:nvSpPr>
          <p:cNvPr id="26" name="Isosceles Triangle 8">
            <a:extLst>
              <a:ext uri="{FF2B5EF4-FFF2-40B4-BE49-F238E27FC236}">
                <a16:creationId xmlns:a16="http://schemas.microsoft.com/office/drawing/2014/main" id="{EDEA1E2F-218D-4172-856B-74C87C895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Рисунок 6" descr="Изображение выглядит как внутренний, человек, ребенок, молодо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12A5D48-0256-4EBB-97F5-62B36B41A4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" r="-2" b="14495"/>
          <a:stretch/>
        </p:blipFill>
        <p:spPr>
          <a:xfrm>
            <a:off x="3478362" y="4215275"/>
            <a:ext cx="2616049" cy="182562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7F7BB9A-4015-4BEA-913D-509E34FC6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5880" y="1229361"/>
            <a:ext cx="4098280" cy="4812002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Организация информации, полученная с помощью органов чувств.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Естественный процесс развития сенсомоторной сферы человека.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Бессознательный процесс происходящий в головном мозге.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Взаимодействие нейробиологических и генетических факторов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Самоорганизация через динамические устойчивые состояния.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Фильтрация и отбор информации  подготовки адаптивного ответа.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Формирует базу для теоретического обучения и социального поведения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58496" y="6078974"/>
            <a:ext cx="1776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ДИАГНОСТИКА</a:t>
            </a:r>
          </a:p>
        </p:txBody>
      </p:sp>
    </p:spTree>
    <p:extLst>
      <p:ext uri="{BB962C8B-B14F-4D97-AF65-F5344CB8AC3E}">
        <p14:creationId xmlns:p14="http://schemas.microsoft.com/office/powerpoint/2010/main" val="4287653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894080"/>
            <a:ext cx="8596668" cy="772160"/>
          </a:xfrm>
        </p:spPr>
        <p:txBody>
          <a:bodyPr/>
          <a:lstStyle/>
          <a:p>
            <a:pPr algn="ctr"/>
            <a:r>
              <a:rPr lang="ru-RU" b="1" dirty="0"/>
              <a:t>Основные понятия: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706881"/>
            <a:ext cx="8596668" cy="433448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Возбуждение - </a:t>
            </a:r>
            <a:r>
              <a:rPr lang="ru-RU" b="1" dirty="0">
                <a:solidFill>
                  <a:schemeClr val="tx1"/>
                </a:solidFill>
              </a:rPr>
              <a:t>высвобождение энергии нейронов на раздражение</a:t>
            </a:r>
          </a:p>
          <a:p>
            <a:r>
              <a:rPr lang="ru-RU" b="1" dirty="0">
                <a:solidFill>
                  <a:schemeClr val="accent2"/>
                </a:solidFill>
              </a:rPr>
              <a:t>Торможение – </a:t>
            </a:r>
            <a:r>
              <a:rPr lang="ru-RU" b="1" dirty="0">
                <a:solidFill>
                  <a:schemeClr val="tx1"/>
                </a:solidFill>
              </a:rPr>
              <a:t>прекращение или затруднение возбуждения нейрона</a:t>
            </a:r>
          </a:p>
          <a:p>
            <a:r>
              <a:rPr lang="ru-RU" b="1" dirty="0">
                <a:solidFill>
                  <a:schemeClr val="accent2"/>
                </a:solidFill>
              </a:rPr>
              <a:t>Модуляция-  </a:t>
            </a:r>
            <a:r>
              <a:rPr lang="ru-RU" b="1" dirty="0">
                <a:solidFill>
                  <a:schemeClr val="tx1"/>
                </a:solidFill>
              </a:rPr>
              <a:t>сочетание возбуждающих и тормозящих сигналов н.с.</a:t>
            </a:r>
          </a:p>
          <a:p>
            <a:r>
              <a:rPr lang="ru-RU" b="1" dirty="0">
                <a:solidFill>
                  <a:schemeClr val="accent2"/>
                </a:solidFill>
              </a:rPr>
              <a:t>Ощущения – </a:t>
            </a:r>
            <a:r>
              <a:rPr lang="ru-RU" b="1" dirty="0">
                <a:solidFill>
                  <a:schemeClr val="tx1"/>
                </a:solidFill>
              </a:rPr>
              <a:t>пища для мозга</a:t>
            </a:r>
          </a:p>
          <a:p>
            <a:r>
              <a:rPr lang="ru-RU" b="1" dirty="0">
                <a:solidFill>
                  <a:schemeClr val="accent2"/>
                </a:solidFill>
              </a:rPr>
              <a:t>Сенсорная регистрация – </a:t>
            </a:r>
            <a:r>
              <a:rPr lang="ru-RU" b="1" dirty="0">
                <a:solidFill>
                  <a:schemeClr val="tx1"/>
                </a:solidFill>
              </a:rPr>
              <a:t>первая реакция на раздражитель, узнаем о событии</a:t>
            </a:r>
          </a:p>
          <a:p>
            <a:r>
              <a:rPr lang="ru-RU" b="1" dirty="0">
                <a:solidFill>
                  <a:schemeClr val="accent2"/>
                </a:solidFill>
              </a:rPr>
              <a:t>Ориентация – </a:t>
            </a:r>
            <a:r>
              <a:rPr lang="ru-RU" b="1" dirty="0">
                <a:solidFill>
                  <a:schemeClr val="tx1"/>
                </a:solidFill>
              </a:rPr>
              <a:t>определяем, что для нас важно, что можно проигнорировать.</a:t>
            </a:r>
          </a:p>
          <a:p>
            <a:r>
              <a:rPr lang="ru-RU" b="1" dirty="0">
                <a:solidFill>
                  <a:schemeClr val="accent2"/>
                </a:solidFill>
              </a:rPr>
              <a:t>Интерпретирует - </a:t>
            </a:r>
            <a:r>
              <a:rPr lang="ru-RU" b="1" dirty="0">
                <a:solidFill>
                  <a:schemeClr val="tx1"/>
                </a:solidFill>
              </a:rPr>
              <a:t>мозг определяет информацию, помогает реагировать на нее,  вовлекается речь, память, эмоции и т.д.</a:t>
            </a:r>
          </a:p>
          <a:p>
            <a:r>
              <a:rPr lang="ru-RU" b="1" dirty="0">
                <a:solidFill>
                  <a:schemeClr val="accent2"/>
                </a:solidFill>
              </a:rPr>
              <a:t>Адаптивный ответ –</a:t>
            </a:r>
            <a:r>
              <a:rPr lang="ru-RU" b="1" dirty="0">
                <a:solidFill>
                  <a:schemeClr val="tx1"/>
                </a:solidFill>
              </a:rPr>
              <a:t>обоснованный и целенаправленный отклик на ощущения, ведет к самоорганизации и др. высоким навыкам</a:t>
            </a:r>
            <a:r>
              <a:rPr lang="ru-RU" b="1" dirty="0">
                <a:solidFill>
                  <a:schemeClr val="accent2"/>
                </a:solidFill>
              </a:rPr>
              <a:t>.</a:t>
            </a:r>
          </a:p>
          <a:p>
            <a:r>
              <a:rPr lang="ru-RU" b="1" dirty="0">
                <a:solidFill>
                  <a:schemeClr val="accent2"/>
                </a:solidFill>
              </a:rPr>
              <a:t>Неадаптивный ответ – </a:t>
            </a:r>
            <a:r>
              <a:rPr lang="ru-RU" b="1" dirty="0">
                <a:solidFill>
                  <a:schemeClr val="tx1"/>
                </a:solidFill>
              </a:rPr>
              <a:t>ребенок с трудом читает поступающие сигналы с окружающей среды.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8" name="Picture 4" descr="C:\Users\XXX\Downloads\24895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2726" y="4480560"/>
            <a:ext cx="2965114" cy="1977708"/>
          </a:xfrm>
          <a:prstGeom prst="rect">
            <a:avLst/>
          </a:prstGeom>
          <a:noFill/>
        </p:spPr>
      </p:pic>
      <p:pic>
        <p:nvPicPr>
          <p:cNvPr id="1030" name="Picture 6" descr="C:\Users\XXX\Downloads\игры-ребенк-с-красным-котом-ма-ыш-схвати-кабе-ь-кота-кот-щетини-ся-бо-734163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66200" y="614680"/>
            <a:ext cx="2961640" cy="2961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b3d3e6e7381eb30c9ea428e208e9ba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974" y="-355600"/>
            <a:ext cx="9049545" cy="639762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9a73149a1e2122477acbe2524da581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160" y="0"/>
            <a:ext cx="9569391" cy="647192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Симптомы нарушения сенсорной интеграции: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625600"/>
            <a:ext cx="10468186" cy="483615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Начинает сидеть, ползать, стоять, ходить позднее сверстников.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Трудно держать ножницы, завязывать шнурки, переключаться с одного задания на другое.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Трудно контролировать себя, учиться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/с, школе, дома все хорошо.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Гиперактивность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повышенная отвлекаемость.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Гиперчувствительность, дети не справляются со стрессами и необычными ситуациями.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Медленное проблемное развитие речи и языка.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Нарушение мышечного тонуса и координации.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Неспособность играть, играть в игры по правилам.</a:t>
            </a:r>
          </a:p>
        </p:txBody>
      </p:sp>
      <p:pic>
        <p:nvPicPr>
          <p:cNvPr id="2052" name="Picture 4" descr="C:\Users\XXX\Downloads\1576676402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58340" y="4964747"/>
            <a:ext cx="3133660" cy="1893253"/>
          </a:xfrm>
          <a:prstGeom prst="rect">
            <a:avLst/>
          </a:prstGeom>
          <a:noFill/>
        </p:spPr>
      </p:pic>
      <p:pic>
        <p:nvPicPr>
          <p:cNvPr id="2053" name="Picture 5" descr="C:\Users\XXX\Downloads\detskie_travmy_kak_obezopasit_rebenka_v_byt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10699" y="0"/>
            <a:ext cx="2881301" cy="19218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174" y="162560"/>
            <a:ext cx="4016586" cy="64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/>
              <a:t>Классификация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04240"/>
            <a:ext cx="9675706" cy="5730240"/>
          </a:xfrm>
        </p:spPr>
        <p:txBody>
          <a:bodyPr>
            <a:normAutofit fontScale="85000" lnSpcReduction="20000"/>
          </a:bodyPr>
          <a:lstStyle/>
          <a:p>
            <a:pPr marL="400050" indent="-400050">
              <a:buNone/>
            </a:pPr>
            <a:r>
              <a:rPr lang="ru-RU" b="1" dirty="0"/>
              <a:t>Расстройства сенсорной модуляции: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/>
              <a:t>Гиперчувствительность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 err="1"/>
              <a:t>Гипочувствительность</a:t>
            </a:r>
            <a:endParaRPr lang="ru-RU" dirty="0"/>
          </a:p>
          <a:p>
            <a:pPr marL="400050" indent="-400050">
              <a:buFont typeface="+mj-lt"/>
              <a:buAutoNum type="alphaLcPeriod" startAt="2"/>
            </a:pPr>
            <a:r>
              <a:rPr lang="ru-RU" dirty="0"/>
              <a:t>Сенсорная тяга или поиск</a:t>
            </a:r>
          </a:p>
          <a:p>
            <a:pPr marL="400050" indent="-400050">
              <a:buFont typeface="+mj-lt"/>
              <a:buAutoNum type="alphaLcPeriod" startAt="2"/>
            </a:pPr>
            <a:endParaRPr lang="en-US" dirty="0"/>
          </a:p>
          <a:p>
            <a:pPr marL="400050" indent="-400050">
              <a:buFont typeface="+mj-lt"/>
              <a:buAutoNum type="romanUcPeriod"/>
            </a:pPr>
            <a:endParaRPr lang="ru-RU" b="1" dirty="0"/>
          </a:p>
          <a:p>
            <a:pPr marL="400050" indent="-400050">
              <a:buNone/>
            </a:pPr>
            <a:r>
              <a:rPr lang="ru-RU" b="1" dirty="0"/>
              <a:t>Расстройства сенсомоторной координации: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 err="1"/>
              <a:t>Диспраксис</a:t>
            </a:r>
            <a:endParaRPr lang="ru-RU" dirty="0"/>
          </a:p>
          <a:p>
            <a:pPr marL="400050" indent="-400050">
              <a:buFont typeface="+mj-lt"/>
              <a:buAutoNum type="alphaLcPeriod" startAt="2"/>
            </a:pPr>
            <a:r>
              <a:rPr lang="ru-RU" dirty="0" err="1"/>
              <a:t>Постуральные</a:t>
            </a:r>
            <a:r>
              <a:rPr lang="ru-RU" dirty="0"/>
              <a:t> расстройства</a:t>
            </a:r>
            <a:endParaRPr lang="ru-RU" b="1" dirty="0"/>
          </a:p>
          <a:p>
            <a:pPr marL="400050" indent="-400050">
              <a:buNone/>
            </a:pPr>
            <a:r>
              <a:rPr lang="ru-RU" b="1" dirty="0"/>
              <a:t>Расстройства сенсорной дискриминации: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>
                <a:solidFill>
                  <a:srgbClr val="C00000"/>
                </a:solidFill>
              </a:rPr>
              <a:t>Тактильные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>
                <a:solidFill>
                  <a:srgbClr val="C00000"/>
                </a:solidFill>
              </a:rPr>
              <a:t>Вестибулярные</a:t>
            </a:r>
            <a:r>
              <a:rPr lang="ru-RU" dirty="0"/>
              <a:t> – баланс, положение головы и движения в пространстве.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 err="1">
                <a:solidFill>
                  <a:srgbClr val="C00000"/>
                </a:solidFill>
              </a:rPr>
              <a:t>Проприоцептивные</a:t>
            </a:r>
            <a:r>
              <a:rPr lang="ru-RU" dirty="0"/>
              <a:t> – мышечные ощущения, ощущения того где части тела расположены в пространстве.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/>
              <a:t>Визуальные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/>
              <a:t>Слуховые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/>
              <a:t>Вкусовые</a:t>
            </a:r>
          </a:p>
          <a:p>
            <a:pPr marL="400050" indent="-400050">
              <a:buFont typeface="+mj-lt"/>
              <a:buAutoNum type="alphaLcPeriod" startAt="2"/>
            </a:pPr>
            <a:r>
              <a:rPr lang="ru-RU" dirty="0"/>
              <a:t>обонятельные</a:t>
            </a:r>
          </a:p>
          <a:p>
            <a:pPr marL="400050" indent="-400050">
              <a:buFont typeface="+mj-lt"/>
              <a:buAutoNum type="romanUcPeriod"/>
            </a:pPr>
            <a:endParaRPr lang="en-US" b="1" dirty="0"/>
          </a:p>
          <a:p>
            <a:pPr marL="400050" indent="-400050">
              <a:buFont typeface="+mj-lt"/>
              <a:buAutoNum type="romanUcPeriod"/>
            </a:pPr>
            <a:endParaRPr lang="ru-RU" b="1" dirty="0"/>
          </a:p>
          <a:p>
            <a:pPr marL="400050" indent="-400050">
              <a:buFont typeface="+mj-lt"/>
              <a:buAutoNum type="romanUcPeriod"/>
            </a:pPr>
            <a:endParaRPr lang="ru-RU" dirty="0"/>
          </a:p>
          <a:p>
            <a:pPr marL="400050" indent="-400050">
              <a:buFont typeface="+mj-lt"/>
              <a:buAutoNum type="alphaLcPeriod" startAt="2"/>
            </a:pPr>
            <a:endParaRPr lang="ru-RU" dirty="0"/>
          </a:p>
          <a:p>
            <a:pPr marL="400050" indent="-400050">
              <a:buNone/>
            </a:pPr>
            <a:endParaRPr lang="ru-RU" dirty="0"/>
          </a:p>
          <a:p>
            <a:pPr marL="400050" indent="-400050"/>
            <a:endParaRPr lang="ru-RU" dirty="0"/>
          </a:p>
        </p:txBody>
      </p:sp>
      <p:pic>
        <p:nvPicPr>
          <p:cNvPr id="3075" name="Picture 3" descr="C:\Users\XXX\Downloads\1632755869_1-13123_winnie-the-pooh-tigger-with-ball-png-clip-art-winnie-the-pooh-1536x134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7068" y="3271520"/>
            <a:ext cx="2128825" cy="2178685"/>
          </a:xfrm>
          <a:prstGeom prst="rect">
            <a:avLst/>
          </a:prstGeom>
          <a:noFill/>
        </p:spPr>
      </p:pic>
      <p:pic>
        <p:nvPicPr>
          <p:cNvPr id="3076" name="Picture 4" descr="C:\Users\XXX\Downloads\pjatachok-iz-multfilma-novye-prikluchenija-vinni-puh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1680" y="172720"/>
            <a:ext cx="1818640" cy="1818640"/>
          </a:xfrm>
          <a:prstGeom prst="rect">
            <a:avLst/>
          </a:prstGeom>
          <a:noFill/>
        </p:spPr>
      </p:pic>
      <p:pic>
        <p:nvPicPr>
          <p:cNvPr id="3077" name="Picture 5" descr="C:\Users\XXX\Downloads\eeyore-drawing-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3038" y="1092518"/>
            <a:ext cx="2193925" cy="2193925"/>
          </a:xfrm>
          <a:prstGeom prst="rect">
            <a:avLst/>
          </a:prstGeom>
          <a:noFill/>
        </p:spPr>
      </p:pic>
      <p:sp>
        <p:nvSpPr>
          <p:cNvPr id="8" name="Стрелка вправо 7"/>
          <p:cNvSpPr/>
          <p:nvPr/>
        </p:nvSpPr>
        <p:spPr>
          <a:xfrm>
            <a:off x="3667760" y="1249680"/>
            <a:ext cx="1310640" cy="213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705360">
            <a:off x="3576280" y="2006235"/>
            <a:ext cx="3363553" cy="146433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09726">
            <a:off x="3729020" y="2908009"/>
            <a:ext cx="6052957" cy="158622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9" name="Picture 7" descr="C:\Users\XXX\Downloads\995886_13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134" y="467995"/>
            <a:ext cx="1019324" cy="1310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2711</Words>
  <Application>Microsoft Office PowerPoint</Application>
  <PresentationFormat>Широкоэкранный</PresentationFormat>
  <Paragraphs>259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Arial Narrow</vt:lpstr>
      <vt:lpstr>Calibri</vt:lpstr>
      <vt:lpstr>Times New Roman</vt:lpstr>
      <vt:lpstr>Trebuchet MS</vt:lpstr>
      <vt:lpstr>Wingdings</vt:lpstr>
      <vt:lpstr>Wingdings 3</vt:lpstr>
      <vt:lpstr>Аспект</vt:lpstr>
      <vt:lpstr>Сенсорная интеграция:  Эффективный подход в работе с трудностями поведения</vt:lpstr>
      <vt:lpstr>Что такое сенсорная интеграция?</vt:lpstr>
      <vt:lpstr>                Публикации на русском языке </vt:lpstr>
      <vt:lpstr>Что такое сенсорная интеграция?</vt:lpstr>
      <vt:lpstr>Основные понятия:</vt:lpstr>
      <vt:lpstr>Презентация PowerPoint</vt:lpstr>
      <vt:lpstr>Презентация PowerPoint</vt:lpstr>
      <vt:lpstr>Симптомы нарушения сенсорной интеграции:</vt:lpstr>
      <vt:lpstr>Классификация</vt:lpstr>
      <vt:lpstr>Тактильная система первая система, которая начинает работать в утробе. Информация от рецепторов кожи: о прикосновени, о давлении о вибрации о температуре о боли  </vt:lpstr>
      <vt:lpstr>Гиперчувствительность:</vt:lpstr>
      <vt:lpstr>Презентация PowerPoint</vt:lpstr>
      <vt:lpstr>Вестибулярная система используем всю жизнь, выключить нельзя, развивается до рождения, связана со всеми блоками мозга Обеспечивает: информацией о движении о скорости движения,  стабилизирует движение глаз</vt:lpstr>
      <vt:lpstr>Презентация PowerPoint</vt:lpstr>
      <vt:lpstr>      Проприоцептивная система  (лат. – свое собственное) ◆ Говорит нам о положении тела и его частей по отношению друг к другу, к  другим людям или объектам. ◆ Определяет, сколько нужно приложить силы мышцам для действия и позволяет нам ранжировать движения. ◆ Определяет характер прикосновений и двигательный опыт. ◆ Обеспечивает неосознанное понимание тела.  ◆ Помогает создать схему/карту тела. Мы обращаемся к ней, когда нужно  определить начало и конец движения. ◆ Повторяющееся использование карты тела влияет на моторное планирование – способность создавать, организовывать и совершать моторные акты.</vt:lpstr>
      <vt:lpstr>Мускульное чувство, которое проходит через систему проприоцепции, тесно связано с тактильной и вестибулярной системами</vt:lpstr>
      <vt:lpstr>Признаки поиска сенсорных переживаний ТИГРА</vt:lpstr>
      <vt:lpstr>Презентация PowerPoint</vt:lpstr>
      <vt:lpstr>Визуальная система</vt:lpstr>
      <vt:lpstr>Книга</vt:lpstr>
      <vt:lpstr>Гиперсенситивности к визуальному сигналу</vt:lpstr>
      <vt:lpstr>Гипосенситивность к визуальному сигналу </vt:lpstr>
      <vt:lpstr>Аудиальная система</vt:lpstr>
      <vt:lpstr>ФУНКЦИИ: </vt:lpstr>
      <vt:lpstr>Признаки расстройства сенсорной модуляции</vt:lpstr>
      <vt:lpstr>Система обоняния</vt:lpstr>
      <vt:lpstr>Система вкуса</vt:lpstr>
      <vt:lpstr>Классификация нарушений процесса обработки сенсорной информации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Сенсорная интеграция: занятия со специалистом  и  создание продуманной развивающей среды дома</dc:title>
  <dc:creator>ASUS</dc:creator>
  <cp:lastModifiedBy>uyfuf hjgjg</cp:lastModifiedBy>
  <cp:revision>158</cp:revision>
  <dcterms:created xsi:type="dcterms:W3CDTF">2018-08-08T05:36:01Z</dcterms:created>
  <dcterms:modified xsi:type="dcterms:W3CDTF">2022-04-06T09:27:35Z</dcterms:modified>
</cp:coreProperties>
</file>